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89" r:id="rId2"/>
    <p:sldId id="546" r:id="rId3"/>
    <p:sldId id="539" r:id="rId4"/>
    <p:sldId id="544" r:id="rId5"/>
    <p:sldId id="540" r:id="rId6"/>
    <p:sldId id="541" r:id="rId7"/>
    <p:sldId id="542" r:id="rId8"/>
    <p:sldId id="543" r:id="rId9"/>
    <p:sldId id="545" r:id="rId10"/>
  </p:sldIdLst>
  <p:sldSz cx="9144000" cy="6858000" type="screen4x3"/>
  <p:notesSz cx="9872663" cy="67421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1D5AFC2-5AA4-4418-9751-F1D8C9383E46}">
          <p14:sldIdLst>
            <p14:sldId id="489"/>
            <p14:sldId id="546"/>
            <p14:sldId id="539"/>
            <p14:sldId id="544"/>
            <p14:sldId id="540"/>
            <p14:sldId id="541"/>
            <p14:sldId id="542"/>
            <p14:sldId id="543"/>
            <p14:sldId id="54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menev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B8B"/>
    <a:srgbClr val="D4502C"/>
    <a:srgbClr val="DCEB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63481" autoAdjust="0"/>
  </p:normalViewPr>
  <p:slideViewPr>
    <p:cSldViewPr>
      <p:cViewPr varScale="1">
        <p:scale>
          <a:sx n="51" d="100"/>
          <a:sy n="51" d="100"/>
        </p:scale>
        <p:origin x="-9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CC8587-0351-4973-BD49-95FCB708803D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80D20E-35E0-40AE-82A9-98C6036CF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668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4A8E8F-70A1-4D51-A4BC-12691DC8F333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F28146-C11B-481B-8213-CB07AAE33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84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 01.01.2018 вступили в силу новые методики расчета нормативных затрат на оказание муниципальной услуги «Организация отдыха детей и молодежи»:</a:t>
            </a:r>
          </a:p>
          <a:p>
            <a:r>
              <a:rPr lang="ru-RU" dirty="0" smtClean="0"/>
              <a:t>Методика расчета нормативных затрат на оказание муниципальной услуги «Организация отдыха детей и молодежи» в каникулярное время с дневным пребыванием детей утверждена постановлением администрации города Перми от 19.10.2017 № 872;</a:t>
            </a:r>
          </a:p>
          <a:p>
            <a:r>
              <a:rPr lang="ru-RU" dirty="0" smtClean="0"/>
              <a:t>Методика расчета нормативных затрат на оказание муниципальной услуги «Организация отдыха детей и молодежи» в каникулярное время </a:t>
            </a:r>
          </a:p>
          <a:p>
            <a:r>
              <a:rPr lang="ru-RU" dirty="0" smtClean="0"/>
              <a:t>с круглосуточным пребыванием утверждена постановлением администрации города Перми от 19.10.2017 № 873.</a:t>
            </a:r>
          </a:p>
          <a:p>
            <a:r>
              <a:rPr lang="ru-RU" dirty="0" smtClean="0"/>
              <a:t>Постановлением администрации города Перми от 19.10.2017 № 901 </a:t>
            </a:r>
          </a:p>
          <a:p>
            <a:r>
              <a:rPr lang="ru-RU" dirty="0" smtClean="0"/>
              <a:t>«Об утверждении нормативных затрат на оказание муниципальной услуги «Организация отдыха детей и молодежи» в каникулярное время </a:t>
            </a:r>
          </a:p>
          <a:p>
            <a:r>
              <a:rPr lang="ru-RU" dirty="0" smtClean="0"/>
              <a:t>с круглосуточным пребыванием на 2018 год и плановый период 2019 и 2020 годов и значений натуральных норм, необходимых для определения базовых нормативов затрат на оказание муниципальной услуги «Организация отдыха детей и молодежи» в каникулярное время с круглосуточным пребыванием» утверждена стоимость муниципальной услуги в ДЛПТ в размере 3959,00 руб. (средняя стоимость человеко-дня 565,57 руб.) </a:t>
            </a:r>
          </a:p>
          <a:p>
            <a:r>
              <a:rPr lang="ru-RU" dirty="0" smtClean="0"/>
              <a:t>Постановлением администрации города Перми от 20.10.2017 № 923 </a:t>
            </a:r>
          </a:p>
          <a:p>
            <a:r>
              <a:rPr lang="ru-RU" dirty="0" smtClean="0"/>
              <a:t>«Об утверждении размера нормативных затрат на оказание муниципальной услуги «Организация отдыха детей и молодежи» в каникулярное время </a:t>
            </a:r>
          </a:p>
          <a:p>
            <a:r>
              <a:rPr lang="ru-RU" dirty="0" smtClean="0"/>
              <a:t>с дневным пребыванием на 2018 год и плановый период 2019-2020 годов </a:t>
            </a:r>
          </a:p>
          <a:p>
            <a:r>
              <a:rPr lang="ru-RU" dirty="0" smtClean="0"/>
              <a:t>и значений натуральных норм, необходимых для определения базовых нормативов затрат на оказание муниципальной услуги «Организация отдыха детей и молодежи» в каникулярное время с дневным пребыванием» утверждена стоимость муниципальной услуги в ЛДО в размере 5203,0 руб. (средняя стоимость человеко-дня 289,05 руб.). </a:t>
            </a:r>
          </a:p>
          <a:p>
            <a:r>
              <a:rPr lang="ru-RU" dirty="0" smtClean="0"/>
              <a:t>Обязательным условием для предоставления муниципальной услуги </a:t>
            </a:r>
          </a:p>
          <a:p>
            <a:r>
              <a:rPr lang="ru-RU" dirty="0" smtClean="0"/>
              <a:t>в соответствии с постановлением администрации города Перми от 29.04.2011 </a:t>
            </a:r>
          </a:p>
          <a:p>
            <a:r>
              <a:rPr lang="ru-RU" dirty="0" smtClean="0"/>
              <a:t>№ 191 «Об организации оздоровления, отдыха и занятости детей города Перми» является соблюдение требований к количеству оказанных услуг за счет бюджетных средств по организации отдыха детей и молодежи: не более одной услуги в текущем году по одной из форм отдыха на одного ребенка. Исключением являются дети, находящиеся в социально опасном положении, </a:t>
            </a:r>
          </a:p>
          <a:p>
            <a:r>
              <a:rPr lang="ru-RU" dirty="0" smtClean="0"/>
              <a:t>и дети группы риска, которым может быть предоставлено несколько услуг </a:t>
            </a:r>
          </a:p>
          <a:p>
            <a:r>
              <a:rPr lang="ru-RU" dirty="0" smtClean="0"/>
              <a:t>в текущем году.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28146-C11B-481B-8213-CB07AAE33AC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10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вы хотите организовать отдых вашего ребенка в лагере досуга и отдыха или лагере палаточного типа в 2018 году, то сообщаем:</a:t>
            </a:r>
          </a:p>
          <a:p>
            <a:r>
              <a:rPr lang="ru-RU" dirty="0" smtClean="0"/>
              <a:t>для этого не нужно получать сертификат, а можно обращаться сразу в организацию, оказывающую услуги по организации отдыха детей. </a:t>
            </a:r>
          </a:p>
          <a:p>
            <a:r>
              <a:rPr lang="ru-RU" dirty="0" smtClean="0"/>
              <a:t>Это могут быть как муниципальные учреждения города Перми, так и частные организации, включенные в Реестр организаций, оказывающих услуги по отдыху детей.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28146-C11B-481B-8213-CB07AAE33AC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Требования к возрасту детей в лагерях : на начало смены в ЛДО детям должно быть от 7 до 18 лет (до 17 лет включительно), в ДЛПТ – </a:t>
            </a:r>
          </a:p>
          <a:p>
            <a:r>
              <a:rPr lang="ru-RU" dirty="0" smtClean="0"/>
              <a:t>от 10 до 18 лет (до 17 лет включительно).</a:t>
            </a:r>
          </a:p>
          <a:p>
            <a:endParaRPr lang="ru-RU" dirty="0" smtClean="0"/>
          </a:p>
          <a:p>
            <a:r>
              <a:rPr lang="ru-RU" dirty="0" smtClean="0"/>
              <a:t>Обращаем ваше внимание, как и прежде, в течение года ребенок может воспользоваться только одной из мер поддержки: либо получить услугу в ЛДО или ДЛПТ, либо сертификат в загородный или санаторно-оздоровительный лагерь, либо компенсацию.</a:t>
            </a:r>
          </a:p>
          <a:p>
            <a:r>
              <a:rPr lang="ru-RU" dirty="0" smtClean="0"/>
              <a:t>В этом году продолжается работа с социальными партнерами (промышленными</a:t>
            </a:r>
            <a:r>
              <a:rPr lang="ru-RU" baseline="0" dirty="0" smtClean="0"/>
              <a:t> предприятиями, дворцами культуры, патриотическими организациями)  </a:t>
            </a:r>
          </a:p>
          <a:p>
            <a:r>
              <a:rPr lang="ru-RU" baseline="0" dirty="0" smtClean="0"/>
              <a:t>Будут работать профильные лагеря по различным направленностям (информация размешена на сайте </a:t>
            </a:r>
            <a:r>
              <a:rPr lang="ru-RU" baseline="0" dirty="0" err="1" smtClean="0"/>
              <a:t>пермеду</a:t>
            </a:r>
            <a:r>
              <a:rPr lang="ru-RU" baseline="0" dirty="0" smtClean="0"/>
              <a:t>)</a:t>
            </a:r>
          </a:p>
          <a:p>
            <a:r>
              <a:rPr lang="ru-RU" dirty="0" smtClean="0"/>
              <a:t>Для того чтобы проверить эффективность программ, разработаны</a:t>
            </a:r>
            <a:r>
              <a:rPr lang="ru-RU" baseline="0" dirty="0" smtClean="0"/>
              <a:t> различные формы рефлексии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28146-C11B-481B-8213-CB07AAE33AC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78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Вы хотите отправить ребенка в лагерь, организованный на базе муниципальных учреждений (школы, учреждения культуры, спорта, </a:t>
            </a:r>
            <a:r>
              <a:rPr lang="ru-RU" dirty="0" err="1" smtClean="0"/>
              <a:t>доп.образования</a:t>
            </a:r>
            <a:r>
              <a:rPr lang="ru-RU" dirty="0" smtClean="0"/>
              <a:t>):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28146-C11B-481B-8213-CB07AAE33AC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26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Вы хотите отправить ребенка в лагерь, организованный на базе немуниципальных (частных) организаций, включенных в Реестр организаций, оказывающих услуги по организации отдыха детей и молодежи: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28146-C11B-481B-8213-CB07AAE33AC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604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Если вы планируете отправить своего ребенка в загородный либо санаторно-оздоровительный лагерь, то сообщаем: </a:t>
            </a:r>
          </a:p>
          <a:p>
            <a:r>
              <a:rPr lang="ru-RU" sz="1200" dirty="0" smtClean="0"/>
              <a:t>формы получения бюджетной поддержки в 2018 году не изменились.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Размер поддержки, как и прежде, зависит от величины среднемесячного дохода либо социального статуса семьи. Позаботьтесь о подготовке пакета документов заранее! Не откладывайте это на последний день! И не забудьте, пожалуйста, про документ </a:t>
            </a:r>
            <a:r>
              <a:rPr lang="ru-RU" sz="1200" dirty="0" smtClean="0"/>
              <a:t>подтверждающий постоянную регистрацию Вашего ребенка на территории города Перми.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Напоминаем, что написать заявление на получение компенсации можно уже сегодня  по адресу: </a:t>
            </a:r>
            <a:r>
              <a:rPr lang="ru-RU" sz="1200" dirty="0" err="1" smtClean="0"/>
              <a:t>ул.Г.Звезда</a:t>
            </a:r>
            <a:r>
              <a:rPr lang="ru-RU" sz="1200" dirty="0" smtClean="0"/>
              <a:t>, 9, </a:t>
            </a:r>
            <a:r>
              <a:rPr lang="ru-RU" sz="1200" dirty="0" err="1" smtClean="0"/>
              <a:t>каб</a:t>
            </a:r>
            <a:r>
              <a:rPr lang="ru-RU" sz="1200" dirty="0" smtClean="0"/>
              <a:t>. 11. Прием заявлений осуществляется до 30 июня.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 перечнем документов и размером поддержки можно ознакомиться на сайте администрации города Перми в разделе «Деятельность»/«Семья и детство»/«Оздоровительная кампания», а также позвонив в департамент социальной политики по телефонам: 236-15-54, 236-12-14.</a:t>
            </a:r>
          </a:p>
          <a:p>
            <a:r>
              <a:rPr lang="ru-RU" dirty="0" smtClean="0"/>
              <a:t>ВАЖНО! Сертификат необходимо передать представителю лагеря в течение 15 календарных дней со дня получения сертификата (срок действия сертификата указан в сертификате). В противном случае сертификат утрачивает силу.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28146-C11B-481B-8213-CB07AAE33AC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94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flip="none" rotWithShape="1">
          <a:gsLst>
            <a:gs pos="0">
              <a:schemeClr val="bg1"/>
            </a:gs>
            <a:gs pos="30000">
              <a:srgbClr val="FFC000">
                <a:alpha val="50000"/>
              </a:srgbClr>
            </a:gs>
            <a:gs pos="70000">
              <a:srgbClr val="FFC000">
                <a:alpha val="20000"/>
              </a:srgbClr>
            </a:gs>
            <a:gs pos="80000">
              <a:srgbClr val="FFC000">
                <a:alpha val="20000"/>
              </a:srgbClr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0"/>
            <a:ext cx="30718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00438"/>
            <a:ext cx="7000924" cy="14287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214950"/>
            <a:ext cx="4286280" cy="15001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0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7356" y="1214422"/>
            <a:ext cx="7000924" cy="5429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C66BAD2-0CB5-4B0D-BD25-15D9297F514D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1CDD4B7-C0EC-4568-A128-1AA816A04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CB09E29-E1FF-4D3A-9D11-B91BD37E3C26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D56BD74-8F9B-4C6F-807A-9A053B9F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14422"/>
            <a:ext cx="7000924" cy="542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AA71663-A854-464B-84F4-635205AC3B28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498DD05-0824-4BE8-86CD-0CD307D5D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D79A539-4ECB-404B-B3C7-618C6AAC250A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063DB83-F97F-41BF-9661-B5B3CB6F3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2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4C15158-6A6B-422C-8E4A-1721140E8294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A782539-1AFD-4FB4-B851-6C67F0949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9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C981BBB-8392-435C-BD7E-5DA85340ECBE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5C1678E-7A9D-46C8-B347-8F1B824A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8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F99DD78-76C3-46ED-B992-57FF6FE28F26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30E8341-20AB-4F5F-AE78-13048D8C6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2214578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85728"/>
            <a:ext cx="5111750" cy="5840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1" descr="лого Д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92311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85728"/>
            <a:ext cx="6923116" cy="4441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92311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">
              <a:srgbClr val="FFC000">
                <a:alpha val="50000"/>
              </a:srgbClr>
            </a:gs>
            <a:gs pos="30000">
              <a:srgbClr val="FFC000">
                <a:alpha val="20000"/>
              </a:srgbClr>
            </a:gs>
            <a:gs pos="60000">
              <a:srgbClr val="FFC000">
                <a:alpha val="20000"/>
              </a:srgbClr>
            </a:gs>
            <a:gs pos="97000">
              <a:srgbClr val="FFC000">
                <a:alpha val="40000"/>
              </a:srgb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357313" y="214313"/>
            <a:ext cx="7500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43000" y="1214438"/>
            <a:ext cx="7715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2996952"/>
            <a:ext cx="7822082" cy="19322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«Организация </a:t>
            </a:r>
            <a:r>
              <a:rPr lang="ru-RU" sz="2800" dirty="0"/>
              <a:t>отдыха детей </a:t>
            </a:r>
            <a:br>
              <a:rPr lang="ru-RU" sz="2800" dirty="0"/>
            </a:br>
            <a:r>
              <a:rPr lang="ru-RU" sz="2800" dirty="0"/>
              <a:t>в лагерях досуга и отдыха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детских лагерях палаточного </a:t>
            </a:r>
            <a:r>
              <a:rPr lang="ru-RU" sz="2800" dirty="0" smtClean="0"/>
              <a:t>типа»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"/>
            <a:ext cx="7500937" cy="908720"/>
          </a:xfrm>
        </p:spPr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06760" cy="5446958"/>
          </a:xfrm>
        </p:spPr>
        <p:txBody>
          <a:bodyPr/>
          <a:lstStyle/>
          <a:p>
            <a:pPr marL="0" indent="0">
              <a:buNone/>
            </a:pPr>
            <a:r>
              <a:rPr lang="ru-RU" sz="2200" smtClean="0"/>
              <a:t>- </a:t>
            </a:r>
            <a:r>
              <a:rPr lang="ru-RU" sz="2200" dirty="0"/>
              <a:t>Постановление администрации города Перми от 29.04.2011 № 191 «Об организации оздоровления, отдыха и занятости детей города Перми»</a:t>
            </a:r>
          </a:p>
          <a:p>
            <a:pPr marL="0" indent="0">
              <a:buNone/>
            </a:pPr>
            <a:r>
              <a:rPr lang="ru-RU" sz="2200" dirty="0" smtClean="0"/>
              <a:t>- </a:t>
            </a:r>
            <a:r>
              <a:rPr lang="ru-RU" sz="2200" dirty="0"/>
              <a:t>Методика расчета нормативных затрат на оказание муниципальной услуги «Организация отдыха детей и молодежи» в каникулярное время с дневным пребыванием детей утверждена постановлением администрации города Перми от 19.10.2017 № 872;</a:t>
            </a:r>
          </a:p>
          <a:p>
            <a:pPr marL="0" indent="0">
              <a:buNone/>
            </a:pPr>
            <a:r>
              <a:rPr lang="ru-RU" sz="2200" dirty="0"/>
              <a:t>- Постановление администрации города Перми от 20.10.2017 </a:t>
            </a:r>
            <a:r>
              <a:rPr lang="ru-RU" sz="2200" dirty="0" smtClean="0"/>
              <a:t>№ </a:t>
            </a:r>
            <a:r>
              <a:rPr lang="ru-RU" sz="2200" dirty="0"/>
              <a:t>923 «Об утверждении размера нормативных затрат на оказание муниципальной услуги «Организация отдыха детей и молодежи» в каникулярное время с дневным пребыванием на 2018 год и плановый период 2019-2020 годов и значений натуральных норм, необходимых для определения базовых нормативов затрат на оказание муниципальной услуги «Организация отдыха детей и молодежи» в каникулярное время с дневным пребыванием».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16764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4467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Для организации ребенка </a:t>
            </a:r>
            <a:r>
              <a:rPr lang="ru-RU" sz="2000" dirty="0"/>
              <a:t>в </a:t>
            </a:r>
            <a:r>
              <a:rPr lang="ru-RU" sz="2000" dirty="0" smtClean="0"/>
              <a:t>лагерь </a:t>
            </a:r>
            <a:r>
              <a:rPr lang="ru-RU" sz="2000" dirty="0"/>
              <a:t>досуга и отдыха или </a:t>
            </a:r>
            <a:r>
              <a:rPr lang="ru-RU" sz="2000" dirty="0" smtClean="0"/>
              <a:t>лагерь палаточного типа </a:t>
            </a:r>
            <a:r>
              <a:rPr lang="ru-RU" sz="2000" dirty="0"/>
              <a:t>в 2018 </a:t>
            </a:r>
            <a:r>
              <a:rPr lang="ru-RU" sz="2000" dirty="0" smtClean="0"/>
              <a:t>году необходимо обратиться в </a:t>
            </a:r>
            <a:r>
              <a:rPr lang="ru-RU" sz="2000" dirty="0"/>
              <a:t>организацию, оказывающую услуги по организации отдыха детей. </a:t>
            </a: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500937" cy="857250"/>
          </a:xfrm>
        </p:spPr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ребенка в лагерь </a:t>
            </a:r>
            <a:r>
              <a:rPr lang="ru-RU" dirty="0" smtClean="0"/>
              <a:t>ЛДО или ЛПТ</a:t>
            </a:r>
            <a:endParaRPr lang="ru-RU" dirty="0"/>
          </a:p>
        </p:txBody>
      </p:sp>
      <p:pic>
        <p:nvPicPr>
          <p:cNvPr id="5" name="Рисунок 4" descr="де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348880"/>
            <a:ext cx="626469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4680" y="3429000"/>
            <a:ext cx="5236176" cy="33349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3327834" cy="443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5999" y="942378"/>
            <a:ext cx="2201991" cy="1651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857" y="620688"/>
            <a:ext cx="3635896" cy="27269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54" y="103648"/>
            <a:ext cx="3429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05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2"/>
            <a:ext cx="7500937" cy="1342479"/>
          </a:xfrm>
        </p:spPr>
        <p:txBody>
          <a:bodyPr/>
          <a:lstStyle/>
          <a:p>
            <a:r>
              <a:rPr lang="ru-RU" dirty="0"/>
              <a:t>Что нужно сделать, что бы получить </a:t>
            </a:r>
            <a:r>
              <a:rPr lang="ru-RU" dirty="0" smtClean="0"/>
              <a:t>услугу на базе </a:t>
            </a:r>
            <a:r>
              <a:rPr lang="ru-RU" dirty="0"/>
              <a:t>МОУ </a:t>
            </a:r>
            <a:br>
              <a:rPr lang="ru-RU" dirty="0"/>
            </a:br>
            <a:r>
              <a:rPr lang="ru-RU" sz="1800" dirty="0"/>
              <a:t>(школы, учреждения культуры, спорта, </a:t>
            </a:r>
            <a:r>
              <a:rPr lang="ru-RU" sz="1800" dirty="0" err="1"/>
              <a:t>доп.образования</a:t>
            </a:r>
            <a:r>
              <a:rPr lang="ru-RU" sz="1800" dirty="0"/>
              <a:t>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06760" cy="487089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</a:t>
            </a:r>
            <a:r>
              <a:rPr lang="ru-RU" sz="2000" dirty="0"/>
              <a:t>. Выбрать лагерь из Реестра муниципальных учреждений (Реестр будет размещен до 15 апреля на сайте администрации Перми в разделе «Деятельность»/«Семья и детство»/«Оздоровительная кампания»/«Реестр организаций, оказывающих услуги по организации отдыха детей и молодежи»);</a:t>
            </a:r>
          </a:p>
          <a:p>
            <a:pPr marL="0" indent="0">
              <a:buNone/>
            </a:pPr>
            <a:r>
              <a:rPr lang="ru-RU" sz="2000" dirty="0"/>
              <a:t>2. Подготовить пакет документов, а именно:</a:t>
            </a:r>
          </a:p>
          <a:p>
            <a:r>
              <a:rPr lang="ru-RU" sz="2000" dirty="0"/>
              <a:t>копии паспорта родителя;</a:t>
            </a:r>
          </a:p>
          <a:p>
            <a:r>
              <a:rPr lang="ru-RU" sz="2000" dirty="0"/>
              <a:t>копия свидетельства о рождении ребенка или копия паспорта ребенка (при достижении 14-летнего возраста);</a:t>
            </a:r>
          </a:p>
          <a:p>
            <a:r>
              <a:rPr lang="ru-RU" sz="2000" dirty="0"/>
              <a:t>копии документов, подтверждающих регистрацию ребенка на территории города Перми;</a:t>
            </a:r>
          </a:p>
          <a:p>
            <a:pPr marL="0" indent="0">
              <a:buNone/>
            </a:pPr>
            <a:r>
              <a:rPr lang="ru-RU" sz="2000" dirty="0"/>
              <a:t>3. Обратиться в выбранное Вами учреждение с пакетом документов до начала смены и написать заявление на прием ребенка в лагерь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628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548679"/>
            <a:ext cx="7500937" cy="792089"/>
          </a:xfrm>
        </p:spPr>
        <p:txBody>
          <a:bodyPr/>
          <a:lstStyle/>
          <a:p>
            <a:r>
              <a:rPr lang="ru-RU" sz="3200" dirty="0"/>
              <a:t>Что нужно сделать, что бы получить услугу на базе  немуниципальных (частных) организаций,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400" dirty="0" smtClean="0"/>
              <a:t>включенных </a:t>
            </a:r>
            <a:r>
              <a:rPr lang="ru-RU" sz="1400" dirty="0"/>
              <a:t>в Реестр </a:t>
            </a:r>
            <a:r>
              <a:rPr lang="ru-RU" sz="1400" dirty="0" smtClean="0"/>
              <a:t>организаций</a:t>
            </a:r>
            <a:r>
              <a:rPr lang="ru-RU" sz="1000" dirty="0" smtClean="0"/>
              <a:t>:</a:t>
            </a: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318728" cy="472687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</a:t>
            </a:r>
            <a:r>
              <a:rPr lang="ru-RU" sz="2000" dirty="0"/>
              <a:t>. Выбрать лагерь из Реестра (Реестр будет размещен до 15 апреля на сайте администрации Перми в разделе «Деятельность»/«Семья и детство»/«Оздоровительная кампания»/«Реестр организаций, оказывающих услуги по организации отдыха детей и молодежи»);</a:t>
            </a:r>
          </a:p>
          <a:p>
            <a:pPr marL="0" indent="0">
              <a:buNone/>
            </a:pPr>
            <a:r>
              <a:rPr lang="ru-RU" sz="2000" dirty="0"/>
              <a:t>2. Подготовить пакет документов, а именно:</a:t>
            </a:r>
          </a:p>
          <a:p>
            <a:r>
              <a:rPr lang="ru-RU" sz="2000" dirty="0"/>
              <a:t>копии паспорта родителя;</a:t>
            </a:r>
          </a:p>
          <a:p>
            <a:r>
              <a:rPr lang="ru-RU" sz="2000" dirty="0"/>
              <a:t>копия свидетельства о рождении ребенка или копия паспорта ребенка (при достижении 14-летнего возраста);</a:t>
            </a:r>
          </a:p>
          <a:p>
            <a:r>
              <a:rPr lang="ru-RU" sz="2000" dirty="0"/>
              <a:t>копии документов, подтверждающих регистрацию ребенка на территории города Перми;</a:t>
            </a:r>
          </a:p>
          <a:p>
            <a:pPr marL="0" indent="0">
              <a:buNone/>
            </a:pPr>
            <a:r>
              <a:rPr lang="ru-RU" sz="2000" dirty="0"/>
              <a:t>3. Обратиться с пакетом документов в организацию за приобретением путевки, организация продает путевку по цене, уменьшенной на расчетную стоимость путевки по выбранной форме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69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500937" cy="5014887"/>
          </a:xfrm>
        </p:spPr>
        <p:txBody>
          <a:bodyPr/>
          <a:lstStyle/>
          <a:p>
            <a:r>
              <a:rPr lang="ru-RU" dirty="0" smtClean="0"/>
              <a:t>Организация отдыха </a:t>
            </a:r>
            <a:r>
              <a:rPr lang="ru-RU" dirty="0"/>
              <a:t>детей</a:t>
            </a:r>
            <a:br>
              <a:rPr lang="ru-RU" dirty="0"/>
            </a:br>
            <a:r>
              <a:rPr lang="ru-RU" dirty="0"/>
              <a:t>в загородных и санаторно-оздоровительных лагерях</a:t>
            </a:r>
            <a:br>
              <a:rPr lang="ru-RU" dirty="0"/>
            </a:br>
            <a:r>
              <a:rPr lang="ru-RU" dirty="0"/>
              <a:t>в 2018 году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50378"/>
            <a:ext cx="3960440" cy="2407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88640"/>
            <a:ext cx="294763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33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14312"/>
            <a:ext cx="7956376" cy="1270471"/>
          </a:xfrm>
        </p:spPr>
        <p:txBody>
          <a:bodyPr/>
          <a:lstStyle/>
          <a:p>
            <a:r>
              <a:rPr lang="ru-RU" sz="2800" dirty="0" smtClean="0"/>
              <a:t>Организация ребенка </a:t>
            </a:r>
            <a:r>
              <a:rPr lang="ru-RU" sz="2800" dirty="0"/>
              <a:t>в загородный либо санаторно-оздоровительный лагерь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34752" cy="530294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Вы </a:t>
            </a:r>
            <a:r>
              <a:rPr lang="ru-RU" sz="2000" dirty="0"/>
              <a:t>можете: </a:t>
            </a:r>
          </a:p>
          <a:p>
            <a:pPr marL="0" indent="0">
              <a:buNone/>
            </a:pPr>
            <a:r>
              <a:rPr lang="ru-RU" sz="2000" u="sng" dirty="0" smtClean="0"/>
              <a:t>получить </a:t>
            </a:r>
            <a:r>
              <a:rPr lang="ru-RU" sz="2000" u="sng" dirty="0"/>
              <a:t>сертификат на отдых детей и их оздоровление </a:t>
            </a:r>
          </a:p>
          <a:p>
            <a:pPr marL="0" indent="0">
              <a:buNone/>
            </a:pPr>
            <a:r>
              <a:rPr lang="ru-RU" sz="2000" dirty="0"/>
              <a:t>или </a:t>
            </a:r>
            <a:r>
              <a:rPr lang="ru-RU" sz="2000" u="sng" dirty="0" smtClean="0"/>
              <a:t>получить </a:t>
            </a:r>
            <a:r>
              <a:rPr lang="ru-RU" sz="2000" u="sng" dirty="0"/>
              <a:t>компенсацию части расходов на приобретение путевки</a:t>
            </a:r>
          </a:p>
          <a:p>
            <a:pPr marL="0" indent="0">
              <a:buNone/>
            </a:pPr>
            <a:r>
              <a:rPr lang="ru-RU" sz="2000" dirty="0"/>
              <a:t>Размер поддержки, </a:t>
            </a:r>
            <a:r>
              <a:rPr lang="ru-RU" sz="2000" dirty="0" smtClean="0"/>
              <a:t>зависит </a:t>
            </a:r>
            <a:r>
              <a:rPr lang="ru-RU" sz="2000" dirty="0"/>
              <a:t>от величины среднемесячного дохода либо социального статуса семьи. </a:t>
            </a:r>
            <a:r>
              <a:rPr lang="ru-RU" sz="2000" dirty="0" smtClean="0"/>
              <a:t>Реестр </a:t>
            </a:r>
            <a:r>
              <a:rPr lang="ru-RU" sz="2000" dirty="0"/>
              <a:t>лагерей, принимающих сертификаты, размещен на сайте Министерства социального развития Пермского края в разделе «Социальная помощь и поддержка»/ «Реестр поставщиков услуг по организации отдыха детей и их оздоровления».</a:t>
            </a:r>
          </a:p>
          <a:p>
            <a:pPr marL="0" indent="0">
              <a:buNone/>
            </a:pPr>
            <a:r>
              <a:rPr lang="ru-RU" sz="2000" dirty="0"/>
              <a:t>Сертификат в загородные и санаторно-оздоровительные лагеря вы сможете получить в пунктах выдачи сертификатов, которые откроются в апреле. График работы пунктов выдачи будет размещен на сайте администрации города Перми в разделе «Деятельность»/«Семья и детство»/«Оздоровительная кампания»/«Сертификат на отдых детей и их оздоровление».</a:t>
            </a:r>
          </a:p>
          <a:p>
            <a:pPr marL="0" indent="0">
              <a:buNone/>
            </a:pPr>
            <a:r>
              <a:rPr lang="ru-RU" sz="2000" dirty="0"/>
              <a:t>ВАЖНО! Сертификат необходимо передать представителю лагеря в течение 15 календарных дней со дня получения </a:t>
            </a:r>
            <a:r>
              <a:rPr lang="ru-RU" sz="2000" dirty="0" smtClean="0"/>
              <a:t>сертификата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1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2996952"/>
            <a:ext cx="7822082" cy="19322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«Организация </a:t>
            </a:r>
            <a:r>
              <a:rPr lang="ru-RU" sz="2800" dirty="0"/>
              <a:t>отдыха детей </a:t>
            </a:r>
            <a:br>
              <a:rPr lang="ru-RU" sz="2800" dirty="0"/>
            </a:br>
            <a:r>
              <a:rPr lang="ru-RU" sz="2800" dirty="0"/>
              <a:t>в лагерях досуга и отдыха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детских лагерях палаточного </a:t>
            </a:r>
            <a:r>
              <a:rPr lang="ru-RU" sz="2800" dirty="0" smtClean="0"/>
              <a:t>типа»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967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1">
      <a:majorFont>
        <a:latin typeface="Microsoft Sans Serif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13651</TotalTime>
  <Words>1317</Words>
  <Application>Microsoft Office PowerPoint</Application>
  <PresentationFormat>Экран (4:3)</PresentationFormat>
  <Paragraphs>70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Тема13</vt:lpstr>
      <vt:lpstr>«Организация отдыха детей  в лагерях досуга и отдыха  и детских лагерях палаточного типа»</vt:lpstr>
      <vt:lpstr>Нормативные документы</vt:lpstr>
      <vt:lpstr>Организация ребенка в лагерь ЛДО или ЛПТ</vt:lpstr>
      <vt:lpstr>Слайд 4</vt:lpstr>
      <vt:lpstr>Что нужно сделать, что бы получить услугу на базе МОУ  (школы, учреждения культуры, спорта, доп.образования):</vt:lpstr>
      <vt:lpstr>Что нужно сделать, что бы получить услугу на базе  немуниципальных (частных) организаций,  включенных в Реестр организаций:</vt:lpstr>
      <vt:lpstr>Организация отдыха детей в загородных и санаторно-оздоровительных лагерях в 2018 году </vt:lpstr>
      <vt:lpstr>Организация ребенка в загородный либо санаторно-оздоровительный лагерь</vt:lpstr>
      <vt:lpstr>«Организация отдыха детей  в лагерях досуга и отдыха  и детских лагерях палаточного типа»</vt:lpstr>
    </vt:vector>
  </TitlesOfParts>
  <Company>Администрация г. Перми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Муниципальные учреждения в условиях конкуренции</dc:title>
  <dc:creator>gorlov</dc:creator>
  <cp:lastModifiedBy>popova-li</cp:lastModifiedBy>
  <cp:revision>1378</cp:revision>
  <dcterms:created xsi:type="dcterms:W3CDTF">2011-07-11T09:19:36Z</dcterms:created>
  <dcterms:modified xsi:type="dcterms:W3CDTF">2018-03-14T07:15:51Z</dcterms:modified>
</cp:coreProperties>
</file>